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334" r:id="rId3"/>
    <p:sldId id="355" r:id="rId4"/>
    <p:sldId id="338" r:id="rId5"/>
    <p:sldId id="339" r:id="rId6"/>
    <p:sldId id="340" r:id="rId7"/>
    <p:sldId id="341" r:id="rId8"/>
    <p:sldId id="342" r:id="rId9"/>
    <p:sldId id="348" r:id="rId10"/>
    <p:sldId id="353" r:id="rId11"/>
    <p:sldId id="349" r:id="rId12"/>
    <p:sldId id="350" r:id="rId13"/>
    <p:sldId id="351" r:id="rId14"/>
    <p:sldId id="324" r:id="rId15"/>
    <p:sldId id="354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DAC"/>
    <a:srgbClr val="D50C2F"/>
    <a:srgbClr val="EF0F2F"/>
    <a:srgbClr val="F22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18648-B5B4-4E2F-A3E1-73EC515F2557}" type="datetimeFigureOut">
              <a:rPr lang="de-DE" smtClean="0"/>
              <a:t>11.02.2022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990FC-F243-4FCC-91B3-A961EB7D4A2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224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4F29-83CE-4D9D-947B-2A150151086C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051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90FC-F243-4FCC-91B3-A961EB7D4A29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200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3DED6-61C3-4EA0-9E99-9906C69EF5D3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7503" y="3187501"/>
            <a:ext cx="7772400" cy="1470025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tx2">
                    <a:lumMod val="75000"/>
                  </a:schemeClr>
                </a:solidFill>
              </a:rPr>
              <a:t>„Einführung in die Industrie 4.0“</a:t>
            </a:r>
            <a:br>
              <a:rPr lang="de-DE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04360" y="1703555"/>
            <a:ext cx="6638686" cy="1283518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Fachdidaktische Projekte zur Planung, Erprobung und Analyse von langfristigem projektorientierten Unterricht für die betriebliche </a:t>
            </a:r>
            <a:r>
              <a:rPr lang="de-DE" sz="2400" b="1" dirty="0" smtClean="0">
                <a:solidFill>
                  <a:srgbClr val="002060"/>
                </a:solidFill>
              </a:rPr>
              <a:t>Ausbildung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9" y="360586"/>
            <a:ext cx="3391870" cy="103926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5836404" y="4870451"/>
            <a:ext cx="3476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Tarek Remmert</a:t>
            </a:r>
          </a:p>
          <a:p>
            <a:r>
              <a:rPr lang="de-DE" sz="2000" dirty="0" smtClean="0"/>
              <a:t>Vitalis Olfert</a:t>
            </a:r>
            <a:r>
              <a:rPr lang="de-DE" sz="2000" dirty="0"/>
              <a:t>	</a:t>
            </a:r>
          </a:p>
          <a:p>
            <a:r>
              <a:rPr lang="de-DE" sz="2000" dirty="0" smtClean="0"/>
              <a:t>Maximilian Jaeger</a:t>
            </a:r>
            <a:r>
              <a:rPr lang="de-DE" sz="2000" dirty="0"/>
              <a:t>	</a:t>
            </a:r>
          </a:p>
          <a:p>
            <a:r>
              <a:rPr lang="de-DE" sz="2000" dirty="0" smtClean="0"/>
              <a:t>Mehmet Yücelis </a:t>
            </a:r>
            <a:r>
              <a:rPr lang="de-DE" dirty="0"/>
              <a:t>		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394820"/>
            <a:ext cx="1951070" cy="116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 </a:t>
            </a:r>
            <a:b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- Reflexion -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Handlungsphase der </a:t>
            </a:r>
            <a:r>
              <a:rPr lang="de-DE" sz="3200" b="1" dirty="0" err="1" smtClean="0"/>
              <a:t>SuS</a:t>
            </a:r>
            <a:endParaRPr lang="de-DE" sz="3200" b="1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861810" y="1817229"/>
            <a:ext cx="3420380" cy="540060"/>
          </a:xfrm>
          <a:prstGeom prst="roundRect">
            <a:avLst/>
          </a:prstGeom>
          <a:solidFill>
            <a:srgbClr val="D50C2F"/>
          </a:solidFill>
          <a:ln>
            <a:solidFill>
              <a:srgbClr val="D5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/>
              <a:t>Gruppenspiel</a:t>
            </a:r>
            <a:endParaRPr lang="de-DE" sz="3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259632" y="2842444"/>
            <a:ext cx="66247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u="sng" dirty="0" smtClean="0"/>
              <a:t>Ziel:</a:t>
            </a:r>
          </a:p>
          <a:p>
            <a:pPr algn="ctr"/>
            <a:endParaRPr lang="de-DE" sz="1000" b="1" dirty="0" smtClean="0"/>
          </a:p>
          <a:p>
            <a:pPr algn="ctr"/>
            <a:r>
              <a:rPr lang="de-DE" b="1" dirty="0" smtClean="0"/>
              <a:t>„</a:t>
            </a:r>
            <a:r>
              <a:rPr lang="de-DE" b="1" dirty="0" err="1" smtClean="0"/>
              <a:t>SuS</a:t>
            </a:r>
            <a:r>
              <a:rPr lang="de-DE" b="1" dirty="0" smtClean="0"/>
              <a:t> erkennen Entwicklungen der Industrie 3.0 zur Industrie 4.0.“</a:t>
            </a:r>
            <a:endParaRPr lang="de-DE" b="1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95" y="6995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 </a:t>
            </a:r>
            <a:b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- Reflexion -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Handlungsphase der </a:t>
            </a:r>
            <a:r>
              <a:rPr lang="de-DE" sz="3200" b="1" dirty="0" err="1" smtClean="0"/>
              <a:t>SuS</a:t>
            </a:r>
            <a:endParaRPr lang="de-DE" sz="3200" b="1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707904" y="2762926"/>
            <a:ext cx="1548172" cy="24842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3923928" y="1863633"/>
            <a:ext cx="1116124" cy="7947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Kunde</a:t>
            </a:r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1763688" y="4193484"/>
            <a:ext cx="1727959" cy="7947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Logistik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1763688" y="3010696"/>
            <a:ext cx="1755245" cy="79478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Produktion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5445047" y="4178832"/>
            <a:ext cx="1684351" cy="79478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Einkauf</a:t>
            </a:r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5445047" y="3010696"/>
            <a:ext cx="1684351" cy="7947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Geschäfts-führer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 rot="273091">
            <a:off x="3894408" y="3254261"/>
            <a:ext cx="324036" cy="23203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21074560">
            <a:off x="4813274" y="3254261"/>
            <a:ext cx="324036" cy="23203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762680" y="4352185"/>
            <a:ext cx="324036" cy="23203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21378161">
            <a:off x="3911256" y="4322532"/>
            <a:ext cx="324036" cy="23203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 rot="5641995">
            <a:off x="4319972" y="2902830"/>
            <a:ext cx="324036" cy="23203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95" y="6995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 </a:t>
            </a:r>
            <a:b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- Reflexion -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Handlungsphase der </a:t>
            </a:r>
            <a:r>
              <a:rPr lang="de-DE" sz="3200" b="1" dirty="0" err="1" smtClean="0"/>
              <a:t>SuS</a:t>
            </a:r>
            <a:endParaRPr lang="de-DE" sz="3200" b="1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0" y="1802885"/>
            <a:ext cx="3609975" cy="4168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18" y="1682670"/>
            <a:ext cx="3803647" cy="4338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95" y="6995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 </a:t>
            </a:r>
            <a:b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- Reflexion -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Handlungsphase der </a:t>
            </a:r>
            <a:r>
              <a:rPr lang="de-DE" sz="3200" b="1" dirty="0" err="1" smtClean="0"/>
              <a:t>SuS</a:t>
            </a:r>
            <a:endParaRPr lang="de-DE" sz="3200" b="1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584" y="1916832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/>
              <a:t>Erkenntnisse der </a:t>
            </a:r>
            <a:r>
              <a:rPr lang="de-DE" sz="2400" u="sng" dirty="0" err="1" smtClean="0"/>
              <a:t>SuS</a:t>
            </a:r>
            <a:r>
              <a:rPr lang="de-DE" sz="2400" u="sng" dirty="0" smtClean="0"/>
              <a:t>:</a:t>
            </a:r>
          </a:p>
          <a:p>
            <a:endParaRPr lang="de-DE" sz="2400" u="sng" dirty="0"/>
          </a:p>
          <a:p>
            <a:pPr marL="342900" indent="-342900">
              <a:buClr>
                <a:srgbClr val="D50C2F"/>
              </a:buClr>
              <a:buFont typeface="Arial" panose="020B0604020202020204" pitchFamily="34" charset="0"/>
              <a:buChar char="•"/>
            </a:pPr>
            <a:r>
              <a:rPr lang="de-DE" sz="2400" dirty="0" smtClean="0"/>
              <a:t>Zeitersparnis durch intelligente Vernetzung/ Kommunikation</a:t>
            </a:r>
          </a:p>
          <a:p>
            <a:pPr marL="342900" indent="-342900">
              <a:lnSpc>
                <a:spcPct val="150000"/>
              </a:lnSpc>
              <a:buClr>
                <a:srgbClr val="D50C2F"/>
              </a:buClr>
              <a:buFont typeface="Arial" panose="020B0604020202020204" pitchFamily="34" charset="0"/>
              <a:buChar char="•"/>
            </a:pPr>
            <a:r>
              <a:rPr lang="de-DE" sz="2400" dirty="0" smtClean="0"/>
              <a:t>schnellere Produktion durch produktivere Verfahren</a:t>
            </a:r>
          </a:p>
          <a:p>
            <a:pPr marL="342900" indent="-342900">
              <a:lnSpc>
                <a:spcPct val="150000"/>
              </a:lnSpc>
              <a:buClr>
                <a:srgbClr val="D50C2F"/>
              </a:buClr>
              <a:buFont typeface="Arial" panose="020B0604020202020204" pitchFamily="34" charset="0"/>
              <a:buChar char="•"/>
            </a:pPr>
            <a:r>
              <a:rPr lang="de-DE" sz="2400" dirty="0" smtClean="0"/>
              <a:t>individuelle Produkte durch neue Technologien</a:t>
            </a:r>
          </a:p>
          <a:p>
            <a:pPr>
              <a:buClr>
                <a:srgbClr val="D50C2F"/>
              </a:buClr>
            </a:pPr>
            <a:endParaRPr lang="de-DE" sz="24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95" y="6995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 </a:t>
            </a:r>
            <a:b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- Reflexion -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Synopse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8" y="1417638"/>
            <a:ext cx="8573260" cy="47022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113505" y="5373216"/>
            <a:ext cx="25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534835" y="5373216"/>
            <a:ext cx="25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95" y="6995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 </a:t>
            </a:r>
            <a:b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- Reflexion -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57200" y="271274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3200" b="1" dirty="0" smtClean="0"/>
              <a:t>Vielen Dank für Ihr Interesse!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95" y="6995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 </a:t>
            </a:r>
            <a:b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- Reflexion -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Vorüberlegung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95" y="6995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 </a:t>
            </a:r>
            <a:b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- Reflexion -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Vorüberlegung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83968" y="3079643"/>
            <a:ext cx="545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/>
              <a:t>theoretischer Input</a:t>
            </a:r>
          </a:p>
          <a:p>
            <a:pPr lvl="1"/>
            <a:r>
              <a:rPr lang="de-DE" sz="2400" i="1" dirty="0"/>
              <a:t>	</a:t>
            </a:r>
            <a:endParaRPr lang="de-DE" sz="2000" i="1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1619672" y="4142282"/>
            <a:ext cx="6207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/>
              <a:t>selbstständiges Handeln der Schülerinnen und Schüler </a:t>
            </a:r>
            <a:r>
              <a:rPr lang="de-DE" sz="2400" dirty="0" smtClean="0"/>
              <a:t>(</a:t>
            </a:r>
            <a:r>
              <a:rPr lang="de-DE" sz="2400" dirty="0" err="1" smtClean="0"/>
              <a:t>SuS</a:t>
            </a:r>
            <a:r>
              <a:rPr lang="de-DE" sz="2400" dirty="0" smtClean="0"/>
              <a:t>)</a:t>
            </a:r>
          </a:p>
          <a:p>
            <a:r>
              <a:rPr lang="de-DE" sz="2400" i="1" dirty="0"/>
              <a:t>	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55576" y="205297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/>
              <a:t>Motivation zum Einstieg</a:t>
            </a:r>
          </a:p>
          <a:p>
            <a:r>
              <a:rPr lang="de-DE" sz="2400" dirty="0"/>
              <a:t>	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755576" y="1898620"/>
            <a:ext cx="3791080" cy="783828"/>
          </a:xfrm>
          <a:prstGeom prst="roundRect">
            <a:avLst/>
          </a:prstGeom>
          <a:noFill/>
          <a:ln>
            <a:solidFill>
              <a:srgbClr val="EF0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3959932" y="2946501"/>
            <a:ext cx="3791080" cy="765695"/>
          </a:xfrm>
          <a:prstGeom prst="roundRect">
            <a:avLst/>
          </a:prstGeom>
          <a:noFill/>
          <a:ln>
            <a:solidFill>
              <a:srgbClr val="EF0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/>
          <p:cNvSpPr/>
          <p:nvPr/>
        </p:nvSpPr>
        <p:spPr>
          <a:xfrm>
            <a:off x="1521516" y="4118360"/>
            <a:ext cx="6038816" cy="849983"/>
          </a:xfrm>
          <a:prstGeom prst="roundRect">
            <a:avLst/>
          </a:prstGeom>
          <a:noFill/>
          <a:ln>
            <a:solidFill>
              <a:srgbClr val="EF0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95" y="6995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 </a:t>
            </a:r>
            <a:b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- Reflexion -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Einstieg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5148"/>
            <a:ext cx="5109073" cy="3839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87" y="1540959"/>
            <a:ext cx="1213737" cy="7270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71" y="1871036"/>
            <a:ext cx="5844107" cy="4398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95" y="69953"/>
            <a:ext cx="1801368" cy="107899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962" y="1871036"/>
            <a:ext cx="1213737" cy="72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 </a:t>
            </a:r>
            <a:b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- Reflexion -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Theoretischer Input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66455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95" y="6995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9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 </a:t>
            </a:r>
            <a:b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- Reflexion -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Theoretischer Input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47758"/>
            <a:ext cx="5046387" cy="236707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338" y="1653952"/>
            <a:ext cx="4914579" cy="409195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95" y="6995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 </a:t>
            </a:r>
            <a:b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- Reflexion -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Theoretischer Input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" y="2059740"/>
            <a:ext cx="4068144" cy="346300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07694"/>
            <a:ext cx="4756133" cy="35671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95" y="6995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 </a:t>
            </a:r>
            <a:b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- Reflexion -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Theoretischer Input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7" y="1576939"/>
            <a:ext cx="4419946" cy="248804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94" y="3392996"/>
            <a:ext cx="5722067" cy="272147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95" y="6995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 </a:t>
            </a:r>
            <a:b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- Reflexion -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Handlungsphase der </a:t>
            </a:r>
            <a:r>
              <a:rPr lang="de-DE" sz="3200" b="1" dirty="0" err="1" smtClean="0"/>
              <a:t>SuS</a:t>
            </a:r>
            <a:endParaRPr lang="de-DE" sz="3200" b="1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836466" y="2978950"/>
            <a:ext cx="3420380" cy="540060"/>
          </a:xfrm>
          <a:prstGeom prst="roundRect">
            <a:avLst/>
          </a:prstGeom>
          <a:solidFill>
            <a:srgbClr val="D50C2F"/>
          </a:solidFill>
          <a:ln>
            <a:solidFill>
              <a:srgbClr val="D5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/>
              <a:t>Gruppenspiel</a:t>
            </a:r>
            <a:endParaRPr lang="de-DE" sz="3600" b="1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018781" y="3248980"/>
            <a:ext cx="6120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95" y="6995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Bildschirmpräsentation (4:3)</PresentationFormat>
  <Paragraphs>101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Calibri</vt:lpstr>
      <vt:lpstr>Larissa-Design</vt:lpstr>
      <vt:lpstr>„Einführung in die Industrie 4.0“ </vt:lpstr>
      <vt:lpstr>Industrie 4.0 in der Schule Einführung in die Industrie 4.0  - Reflexion - </vt:lpstr>
      <vt:lpstr>Industrie 4.0 in der Schule Einführung in die Industrie 4.0  - Reflexion - </vt:lpstr>
      <vt:lpstr>Industrie 4.0 in der Schule Einführung in die Industrie 4.0  - Reflexion - </vt:lpstr>
      <vt:lpstr>Industrie 4.0 in der Schule Einführung in die Industrie 4.0  - Reflexion - </vt:lpstr>
      <vt:lpstr>Industrie 4.0 in der Schule Einführung in die Industrie 4.0  - Reflexion - </vt:lpstr>
      <vt:lpstr>Industrie 4.0 in der Schule Einführung in die Industrie 4.0  - Reflexion - </vt:lpstr>
      <vt:lpstr>Industrie 4.0 in der Schule Einführung in die Industrie 4.0  - Reflexion - </vt:lpstr>
      <vt:lpstr>Industrie 4.0 in der Schule Einführung in die Industrie 4.0  - Reflexion - </vt:lpstr>
      <vt:lpstr>Industrie 4.0 in der Schule Einführung in die Industrie 4.0  - Reflexion - </vt:lpstr>
      <vt:lpstr>Industrie 4.0 in der Schule Einführung in die Industrie 4.0  - Reflexion - </vt:lpstr>
      <vt:lpstr>Industrie 4.0 in der Schule Einführung in die Industrie 4.0  - Reflexion - </vt:lpstr>
      <vt:lpstr>Industrie 4.0 in der Schule Einführung in die Industrie 4.0  - Reflexion - </vt:lpstr>
      <vt:lpstr>Industrie 4.0 in der Schule Einführung in die Industrie 4.0  - Reflexion - </vt:lpstr>
      <vt:lpstr>Industrie 4.0 in der Schule Einführung in die Industrie 4.0  - Reflexion -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</dc:title>
  <dc:creator>Kathrin</dc:creator>
  <cp:lastModifiedBy>Praktikant</cp:lastModifiedBy>
  <cp:revision>57</cp:revision>
  <dcterms:created xsi:type="dcterms:W3CDTF">2017-06-26T06:30:44Z</dcterms:created>
  <dcterms:modified xsi:type="dcterms:W3CDTF">2022-02-11T12:37:00Z</dcterms:modified>
</cp:coreProperties>
</file>